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0" r:id="rId12"/>
    <p:sldId id="261" r:id="rId13"/>
    <p:sldId id="268" r:id="rId14"/>
    <p:sldId id="269" r:id="rId15"/>
    <p:sldId id="270" r:id="rId16"/>
    <p:sldId id="271" r:id="rId17"/>
    <p:sldId id="275" r:id="rId18"/>
    <p:sldId id="276" r:id="rId19"/>
    <p:sldId id="272" r:id="rId20"/>
    <p:sldId id="273" r:id="rId21"/>
    <p:sldId id="274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276D7A-5C2F-4375-99DE-9BE31C10CE40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552C7B-D317-40E9-8A2B-CEFC2A3ED9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Financial Crisis of 2007: </a:t>
            </a:r>
            <a:r>
              <a:rPr lang="en-US" sz="2700" dirty="0" smtClean="0"/>
              <a:t>Parametric and Non-Parametric Approaches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Stuart Brown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1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Sales Price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327845"/>
              </p:ext>
            </p:extLst>
          </p:nvPr>
        </p:nvGraphicFramePr>
        <p:xfrm>
          <a:off x="2133600" y="14478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447800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167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Null Hypotheses: No treatment effects, all Tau’s are Equal</a:t>
            </a:r>
          </a:p>
          <a:p>
            <a:endParaRPr lang="en-US" dirty="0"/>
          </a:p>
          <a:p>
            <a:r>
              <a:rPr lang="en-US" dirty="0" smtClean="0"/>
              <a:t>General Alternative: Not all Tau’s are equal</a:t>
            </a:r>
          </a:p>
          <a:p>
            <a:endParaRPr lang="en-US" dirty="0"/>
          </a:p>
          <a:p>
            <a:r>
              <a:rPr lang="en-US" dirty="0" smtClean="0"/>
              <a:t>T1=South</a:t>
            </a:r>
          </a:p>
          <a:p>
            <a:r>
              <a:rPr lang="en-US" dirty="0" smtClean="0"/>
              <a:t>T2=NE</a:t>
            </a:r>
          </a:p>
          <a:p>
            <a:r>
              <a:rPr lang="en-US" dirty="0" smtClean="0"/>
              <a:t>T3=W</a:t>
            </a:r>
          </a:p>
          <a:p>
            <a:r>
              <a:rPr lang="en-US" dirty="0" smtClean="0"/>
              <a:t>T4=MW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Way ANOVA vs. </a:t>
            </a:r>
            <a:r>
              <a:rPr lang="en-US" dirty="0" err="1" smtClean="0"/>
              <a:t>Kruskall</a:t>
            </a:r>
            <a:r>
              <a:rPr lang="en-US" dirty="0" smtClean="0"/>
              <a:t>-Wallis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Kruskall</a:t>
            </a:r>
            <a:r>
              <a:rPr lang="en-US" dirty="0" smtClean="0"/>
              <a:t>-Wallis Procedure:</a:t>
            </a:r>
          </a:p>
          <a:p>
            <a:pPr lvl="1"/>
            <a:r>
              <a:rPr lang="en-US" dirty="0" smtClean="0"/>
              <a:t>Conclude not all Tau’s equal for</a:t>
            </a:r>
          </a:p>
          <a:p>
            <a:pPr lvl="2"/>
            <a:r>
              <a:rPr lang="en-US" dirty="0" smtClean="0"/>
              <a:t>Housing Starts, Labor Force, Hires, Openings, Sale Price</a:t>
            </a:r>
          </a:p>
          <a:p>
            <a:pPr lvl="2"/>
            <a:r>
              <a:rPr lang="en-US" dirty="0" smtClean="0"/>
              <a:t>No Diff: Unemployment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630936" lvl="2" indent="0">
              <a:buNone/>
            </a:pPr>
            <a:r>
              <a:rPr lang="en-US" dirty="0" smtClean="0"/>
              <a:t>Same conclusions found when using One-Way ANOVA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12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Comparisons K-W</a:t>
            </a:r>
          </a:p>
          <a:p>
            <a:pPr lvl="1"/>
            <a:r>
              <a:rPr lang="en-US" dirty="0" smtClean="0"/>
              <a:t>NE-MW, MW-W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Tukey</a:t>
            </a:r>
            <a:r>
              <a:rPr lang="en-US" dirty="0" smtClean="0"/>
              <a:t>-Kramer Multiple Comparisons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Starts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4" y="3430588"/>
            <a:ext cx="9657241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263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KW:</a:t>
            </a:r>
          </a:p>
          <a:p>
            <a:pPr lvl="1"/>
            <a:r>
              <a:rPr lang="en-US" dirty="0" smtClean="0"/>
              <a:t>No Diffs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Tukey</a:t>
            </a:r>
            <a:r>
              <a:rPr lang="en-US" dirty="0" smtClean="0"/>
              <a:t>-Kramer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4" y="3581400"/>
            <a:ext cx="1041209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1474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KW</a:t>
            </a:r>
          </a:p>
          <a:p>
            <a:pPr lvl="1"/>
            <a:r>
              <a:rPr lang="en-US" dirty="0" smtClean="0"/>
              <a:t>All significantly different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Tukey</a:t>
            </a:r>
            <a:r>
              <a:rPr lang="en-US" dirty="0" smtClean="0"/>
              <a:t>-Kramer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Force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81400"/>
            <a:ext cx="1031538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259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KW</a:t>
            </a:r>
          </a:p>
          <a:p>
            <a:pPr lvl="1"/>
            <a:r>
              <a:rPr lang="en-US" dirty="0" smtClean="0"/>
              <a:t>Not Different: Midwest and West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Tukey</a:t>
            </a:r>
            <a:r>
              <a:rPr lang="en-US" dirty="0" smtClean="0"/>
              <a:t>-Kramer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Hires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962400"/>
            <a:ext cx="109601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6985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KW:</a:t>
            </a:r>
          </a:p>
          <a:p>
            <a:pPr lvl="1"/>
            <a:r>
              <a:rPr lang="en-US" dirty="0" smtClean="0"/>
              <a:t>Sig Diffs: NE-W, NE-S, MW-S, W-S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Tukey</a:t>
            </a:r>
            <a:r>
              <a:rPr lang="en-US" dirty="0" smtClean="0"/>
              <a:t>-Kramer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Openings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3352800"/>
            <a:ext cx="919728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2185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KW:</a:t>
            </a:r>
          </a:p>
          <a:p>
            <a:pPr lvl="1"/>
            <a:r>
              <a:rPr lang="en-US" dirty="0" smtClean="0"/>
              <a:t>Sig Diffs: NE-MW, NE-S, MW-W, W-S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Tukey</a:t>
            </a:r>
            <a:r>
              <a:rPr lang="en-US" dirty="0" smtClean="0"/>
              <a:t>-Kramer: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Prices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05200"/>
            <a:ext cx="11107842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3470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Variables “associated” with Consumer Sentiment:</a:t>
            </a:r>
          </a:p>
          <a:p>
            <a:pPr lvl="1"/>
            <a:r>
              <a:rPr lang="en-US" dirty="0" smtClean="0"/>
              <a:t>Consumer Price Index</a:t>
            </a:r>
          </a:p>
          <a:p>
            <a:pPr lvl="1"/>
            <a:r>
              <a:rPr lang="en-US" dirty="0" smtClean="0"/>
              <a:t>Total Consumer Credit</a:t>
            </a:r>
          </a:p>
          <a:p>
            <a:pPr lvl="1"/>
            <a:r>
              <a:rPr lang="en-US" dirty="0" smtClean="0"/>
              <a:t>Unemployment</a:t>
            </a:r>
          </a:p>
          <a:p>
            <a:pPr lvl="1"/>
            <a:r>
              <a:rPr lang="en-US" dirty="0" smtClean="0"/>
              <a:t>S&amp;P 500 Index</a:t>
            </a:r>
          </a:p>
          <a:p>
            <a:pPr lvl="1"/>
            <a:r>
              <a:rPr lang="en-US" dirty="0" smtClean="0"/>
              <a:t>Personal Consumption Expenditure</a:t>
            </a:r>
          </a:p>
          <a:p>
            <a:pPr lvl="1"/>
            <a:r>
              <a:rPr lang="en-US" dirty="0" smtClean="0"/>
              <a:t>M2 Money Stock</a:t>
            </a:r>
          </a:p>
          <a:p>
            <a:pPr lvl="1"/>
            <a:r>
              <a:rPr lang="en-US" dirty="0" smtClean="0"/>
              <a:t>Housing Starts</a:t>
            </a:r>
          </a:p>
          <a:p>
            <a:pPr lvl="1"/>
            <a:r>
              <a:rPr lang="en-US" dirty="0" smtClean="0"/>
              <a:t>Labor Force</a:t>
            </a:r>
          </a:p>
          <a:p>
            <a:pPr lvl="1"/>
            <a:r>
              <a:rPr lang="en-US" dirty="0" smtClean="0"/>
              <a:t>Disposable Personal Income</a:t>
            </a:r>
          </a:p>
          <a:p>
            <a:pPr lvl="1"/>
            <a:r>
              <a:rPr lang="en-US" dirty="0" smtClean="0"/>
              <a:t>Home Price Index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Associations: Consumer Sentiment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009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Crisis of 2007: how did the crisis play out statistically?</a:t>
            </a:r>
          </a:p>
          <a:p>
            <a:endParaRPr lang="en-US" dirty="0"/>
          </a:p>
          <a:p>
            <a:r>
              <a:rPr lang="en-US" dirty="0" smtClean="0"/>
              <a:t>Compare differences in the 4 U.S. Census Regions</a:t>
            </a:r>
          </a:p>
          <a:p>
            <a:pPr lvl="1"/>
            <a:r>
              <a:rPr lang="en-US" dirty="0" smtClean="0"/>
              <a:t>South, North East, West, Mid-West</a:t>
            </a:r>
          </a:p>
          <a:p>
            <a:endParaRPr lang="en-US" dirty="0" smtClean="0"/>
          </a:p>
          <a:p>
            <a:r>
              <a:rPr lang="en-US" dirty="0" smtClean="0"/>
              <a:t>Consumer Sentiment: what effect economic variables had during the crisis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65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CPI: significant association (-)</a:t>
            </a:r>
          </a:p>
          <a:p>
            <a:r>
              <a:rPr lang="en-US" dirty="0" smtClean="0"/>
              <a:t>Total Consumer Credit: significant association (-)</a:t>
            </a:r>
          </a:p>
          <a:p>
            <a:r>
              <a:rPr lang="en-US" dirty="0" smtClean="0"/>
              <a:t>Unemployment: no significant association </a:t>
            </a:r>
          </a:p>
          <a:p>
            <a:r>
              <a:rPr lang="en-US" dirty="0" smtClean="0"/>
              <a:t>S&amp;P 500: Significant association (+)</a:t>
            </a:r>
          </a:p>
          <a:p>
            <a:r>
              <a:rPr lang="en-US" dirty="0" smtClean="0"/>
              <a:t>Personal Consumption </a:t>
            </a:r>
            <a:r>
              <a:rPr lang="en-US" dirty="0" err="1" smtClean="0"/>
              <a:t>Exp</a:t>
            </a:r>
            <a:r>
              <a:rPr lang="en-US" dirty="0" smtClean="0"/>
              <a:t>: no significant association</a:t>
            </a:r>
          </a:p>
          <a:p>
            <a:r>
              <a:rPr lang="en-US" dirty="0" smtClean="0"/>
              <a:t>M2 Money Stock: Significant association (-)</a:t>
            </a:r>
          </a:p>
          <a:p>
            <a:r>
              <a:rPr lang="en-US" dirty="0" smtClean="0"/>
              <a:t>Housing Starts: Significant association (+)</a:t>
            </a:r>
          </a:p>
          <a:p>
            <a:r>
              <a:rPr lang="en-US" dirty="0" smtClean="0"/>
              <a:t>Labor Force: Significant association (-)</a:t>
            </a:r>
          </a:p>
          <a:p>
            <a:r>
              <a:rPr lang="en-US" dirty="0" smtClean="0"/>
              <a:t>Income: significant association* (-) (Pearson test shows no association)</a:t>
            </a:r>
          </a:p>
          <a:p>
            <a:r>
              <a:rPr lang="en-US" dirty="0" smtClean="0"/>
              <a:t>Home Price Index: Significant association (+)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Kendall and Pearson Test Conclusions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9428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Regression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801339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791200"/>
            <a:ext cx="8229599" cy="53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884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Regression 2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55328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552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Characteristics of Crisis:</a:t>
            </a:r>
          </a:p>
          <a:p>
            <a:pPr lvl="1"/>
            <a:r>
              <a:rPr lang="en-US" dirty="0" smtClean="0"/>
              <a:t>Drop in Asset Prices, Financial Firm Failures, Flight to Liquidity and Low Risk, Difficulty Obtaining Credit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Precursors:</a:t>
            </a:r>
          </a:p>
          <a:p>
            <a:pPr lvl="2"/>
            <a:r>
              <a:rPr lang="en-US" dirty="0" smtClean="0"/>
              <a:t>Asset Price Bubble/Leverage Buildup</a:t>
            </a:r>
          </a:p>
          <a:p>
            <a:pPr lvl="3"/>
            <a:r>
              <a:rPr lang="en-US" dirty="0" smtClean="0"/>
              <a:t>Real estate, Stock Prices</a:t>
            </a:r>
          </a:p>
          <a:p>
            <a:pPr lvl="2"/>
            <a:r>
              <a:rPr lang="en-US" dirty="0" smtClean="0"/>
              <a:t>Debt Buildup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Factors</a:t>
            </a:r>
          </a:p>
          <a:p>
            <a:pPr lvl="3"/>
            <a:r>
              <a:rPr lang="en-US" dirty="0" smtClean="0"/>
              <a:t>Innovation and Liberalization, Credit Booms</a:t>
            </a:r>
          </a:p>
          <a:p>
            <a:pPr lvl="3"/>
            <a:r>
              <a:rPr lang="en-US" dirty="0" smtClean="0"/>
              <a:t>Asset Price Boom and Bust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Crises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1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U.S. Census Regions</a:t>
            </a:r>
          </a:p>
          <a:p>
            <a:pPr lvl="1"/>
            <a:r>
              <a:rPr lang="en-US" dirty="0" smtClean="0"/>
              <a:t>South, NE, West, Mid-West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Variables Of Note:</a:t>
            </a:r>
          </a:p>
          <a:p>
            <a:pPr lvl="2"/>
            <a:r>
              <a:rPr lang="en-US" dirty="0" smtClean="0"/>
              <a:t>Housing Starts</a:t>
            </a:r>
          </a:p>
          <a:p>
            <a:pPr lvl="2"/>
            <a:r>
              <a:rPr lang="en-US" dirty="0" smtClean="0"/>
              <a:t>Unemployment</a:t>
            </a:r>
          </a:p>
          <a:p>
            <a:pPr lvl="2"/>
            <a:r>
              <a:rPr lang="en-US" dirty="0" smtClean="0"/>
              <a:t>Labor Force</a:t>
            </a:r>
          </a:p>
          <a:p>
            <a:pPr lvl="2"/>
            <a:r>
              <a:rPr lang="en-US" dirty="0" smtClean="0"/>
              <a:t>Hires</a:t>
            </a:r>
          </a:p>
          <a:p>
            <a:pPr lvl="2"/>
            <a:r>
              <a:rPr lang="en-US" dirty="0" smtClean="0"/>
              <a:t>Openings</a:t>
            </a:r>
          </a:p>
          <a:p>
            <a:pPr lvl="2"/>
            <a:r>
              <a:rPr lang="en-US" dirty="0" smtClean="0"/>
              <a:t>Housing Prices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Across Regions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7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Starts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340186"/>
              </p:ext>
            </p:extLst>
          </p:nvPr>
        </p:nvGraphicFramePr>
        <p:xfrm>
          <a:off x="1981200" y="16764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676400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018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367565"/>
              </p:ext>
            </p:extLst>
          </p:nvPr>
        </p:nvGraphicFramePr>
        <p:xfrm>
          <a:off x="2057400" y="17526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752600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02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Force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023778"/>
              </p:ext>
            </p:extLst>
          </p:nvPr>
        </p:nvGraphicFramePr>
        <p:xfrm>
          <a:off x="1828800" y="16002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0200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2912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Hires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72467"/>
              </p:ext>
            </p:extLst>
          </p:nvPr>
        </p:nvGraphicFramePr>
        <p:xfrm>
          <a:off x="1981200" y="16764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676400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80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033932"/>
              </p:ext>
            </p:extLst>
          </p:nvPr>
        </p:nvGraphicFramePr>
        <p:xfrm>
          <a:off x="2133600" y="17526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752600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3653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</TotalTime>
  <Words>386</Words>
  <Application>Microsoft Office PowerPoint</Application>
  <PresentationFormat>On-screen Show (4:3)</PresentationFormat>
  <Paragraphs>113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Concourse</vt:lpstr>
      <vt:lpstr>Graph</vt:lpstr>
      <vt:lpstr>The Financial Crisis of 2007: Parametric and Non-Parametric Approaches</vt:lpstr>
      <vt:lpstr>Project Description</vt:lpstr>
      <vt:lpstr>Financial Crises</vt:lpstr>
      <vt:lpstr>Variations Across Regions</vt:lpstr>
      <vt:lpstr>Housing Starts</vt:lpstr>
      <vt:lpstr>Unemployment</vt:lpstr>
      <vt:lpstr>Labor Force</vt:lpstr>
      <vt:lpstr>Hires</vt:lpstr>
      <vt:lpstr>Openings</vt:lpstr>
      <vt:lpstr>Housing Sales Price</vt:lpstr>
      <vt:lpstr>One Way ANOVA vs. Kruskall-Wallis</vt:lpstr>
      <vt:lpstr>Conclusions:</vt:lpstr>
      <vt:lpstr>Housing Starts</vt:lpstr>
      <vt:lpstr>Unemployment</vt:lpstr>
      <vt:lpstr>Labor Force</vt:lpstr>
      <vt:lpstr>Hires</vt:lpstr>
      <vt:lpstr>Openings</vt:lpstr>
      <vt:lpstr>Housing Prices</vt:lpstr>
      <vt:lpstr>Associations: Consumer Sentiment</vt:lpstr>
      <vt:lpstr>Kendall and Pearson Test Conclusions</vt:lpstr>
      <vt:lpstr>General Regression</vt:lpstr>
      <vt:lpstr>General Regression 2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Financial Crisis of 2007: Parametric and Non-Parametric Approaches</dc:title>
  <dc:creator>Windows User</dc:creator>
  <cp:lastModifiedBy>Windows User</cp:lastModifiedBy>
  <cp:revision>9</cp:revision>
  <dcterms:created xsi:type="dcterms:W3CDTF">2012-12-17T13:56:47Z</dcterms:created>
  <dcterms:modified xsi:type="dcterms:W3CDTF">2012-12-17T16:36:29Z</dcterms:modified>
</cp:coreProperties>
</file>